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Baloo"/>
      <p:regular r:id="rId21"/>
    </p:embeddedFont>
    <p:embeddedFont>
      <p:font typeface="Montserra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Montserrat-regular.fntdata"/><Relationship Id="rId21" Type="http://schemas.openxmlformats.org/officeDocument/2006/relationships/font" Target="fonts/Baloo-regular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Audio: Te zacht, te snel gesproken.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Weetjes: Te makkelijk. Kan meer interactief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Vormgeving: </a:t>
            </a:r>
            <a:r>
              <a:rPr lang="en-GB"/>
              <a:t>statuslampjes</a:t>
            </a:r>
            <a:r>
              <a:rPr lang="en-GB"/>
              <a:t>, nfc aangeven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Plaatsing: lastig te vinden, hoog/laag, druk in hoeken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Weetjes: moeilijker, meer interactie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 poten + gateway + backend applicatie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 ze er naar vragen: Niets met kids, want kidsclub niet door burgers zoo en niet nodig voor onze hypothese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 poten + gateway + backend applicatie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Technische Visie  + Integratie DWA/IoT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Arduino’s versturen data naar DWA backend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Geluiden op de scanpunten worden via web interface geïntegreerd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API’s beschikbaar</a:t>
            </a:r>
            <a:endParaRPr sz="12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Architectuur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1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hape 51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Shape 5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nrqekrv-Ccw" TargetMode="External"/><Relationship Id="rId4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hyperlink" Target="http://servers.rickvanlieshout.com:8012" TargetMode="External"/><Relationship Id="rId5" Type="http://schemas.openxmlformats.org/officeDocument/2006/relationships/hyperlink" Target="http://servers.rickvanlieshout.com:801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A1816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1118375" y="1257300"/>
            <a:ext cx="6916800" cy="7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Eindpresentatie Burgers’ Zoo 1</a:t>
            </a:r>
            <a:endParaRPr sz="3600"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395975" y="3144250"/>
            <a:ext cx="83616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Sharon </a:t>
            </a:r>
            <a:r>
              <a:rPr lang="en-GB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Franke  |  Sijmen Huizenga  |  Thomas Kool 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Rick van Lieshout  |  Asher de Vries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b="2704" l="0" r="0" t="0"/>
          <a:stretch/>
        </p:blipFill>
        <p:spPr>
          <a:xfrm>
            <a:off x="0" y="508400"/>
            <a:ext cx="9144000" cy="20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08150"/>
            <a:ext cx="9144001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b="0" l="33744" r="0" t="0"/>
          <a:stretch/>
        </p:blipFill>
        <p:spPr>
          <a:xfrm>
            <a:off x="0" y="0"/>
            <a:ext cx="29981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>
            <p:ph type="title"/>
          </p:nvPr>
        </p:nvSpPr>
        <p:spPr>
          <a:xfrm>
            <a:off x="2778775" y="178600"/>
            <a:ext cx="56784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B90000"/>
                </a:solidFill>
                <a:latin typeface="Baloo"/>
                <a:ea typeface="Baloo"/>
                <a:cs typeface="Baloo"/>
                <a:sym typeface="Baloo"/>
              </a:rPr>
              <a:t>Front-end test</a:t>
            </a:r>
            <a:endParaRPr>
              <a:solidFill>
                <a:srgbClr val="B90000"/>
              </a:solidFill>
            </a:endParaRP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2388975" y="1584800"/>
            <a:ext cx="4872300" cy="11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Speurpunt</a:t>
            </a:r>
            <a:r>
              <a:rPr lang="en-GB"/>
              <a:t> aanmaken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Weetjes toekennen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Configuratie zip downloaden</a:t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 b="10930" l="11437" r="4088" t="19178"/>
          <a:stretch/>
        </p:blipFill>
        <p:spPr>
          <a:xfrm>
            <a:off x="6495800" y="2182108"/>
            <a:ext cx="2533003" cy="286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2388975" y="2646200"/>
            <a:ext cx="3508800" cy="15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Configuratie was makkelijk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Zip downloaden gaat simpel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-GB" sz="1800">
                <a:solidFill>
                  <a:schemeClr val="dk2"/>
                </a:solidFill>
              </a:rPr>
              <a:t>Dropdowns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-GB" sz="1800">
                <a:solidFill>
                  <a:schemeClr val="dk2"/>
                </a:solidFill>
              </a:rPr>
              <a:t>Design niet altijd duidelijk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27561" l="39838" r="0" t="8873"/>
          <a:stretch/>
        </p:blipFill>
        <p:spPr>
          <a:xfrm>
            <a:off x="0" y="0"/>
            <a:ext cx="4148675" cy="246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 b="0" l="25854" r="19518" t="0"/>
          <a:stretch/>
        </p:blipFill>
        <p:spPr>
          <a:xfrm>
            <a:off x="4148675" y="0"/>
            <a:ext cx="49953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5">
            <a:alphaModFix/>
          </a:blip>
          <a:srcRect b="3586" l="14432" r="15676" t="5388"/>
          <a:stretch/>
        </p:blipFill>
        <p:spPr>
          <a:xfrm>
            <a:off x="0" y="2205225"/>
            <a:ext cx="4148675" cy="30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Shape 144" title="Burgers' Zoo Speurtocht Prototype">
            <a:hlinkClick r:id="rId3"/>
          </p:cNvPr>
          <p:cNvSpPr/>
          <p:nvPr/>
        </p:nvSpPr>
        <p:spPr>
          <a:xfrm>
            <a:off x="0" y="-877150"/>
            <a:ext cx="9201275" cy="6900925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3672250" y="1166000"/>
            <a:ext cx="5298000" cy="7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“Leuk dat de kinderen iets te doen hebben, zo rennen ze niet door het gebied heen.”</a:t>
            </a:r>
            <a:endParaRPr i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5160375" y="3210600"/>
            <a:ext cx="4787400" cy="25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“Het geluid is te zacht”</a:t>
            </a:r>
            <a:endParaRPr i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2872125" y="2083950"/>
            <a:ext cx="5247600" cy="9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“Zorg voor meer interactie, laat kinderen écht iets doen met hetgeen dat ze geleerd hebben met bijvoorbeeld een quiz.”</a:t>
            </a:r>
            <a:endParaRPr i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138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3999250" y="275325"/>
            <a:ext cx="54729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7B200"/>
                </a:solidFill>
                <a:latin typeface="Baloo"/>
                <a:ea typeface="Baloo"/>
                <a:cs typeface="Baloo"/>
                <a:sym typeface="Baloo"/>
              </a:rPr>
              <a:t>Field Trial quotes</a:t>
            </a:r>
            <a:endParaRPr sz="3600">
              <a:solidFill>
                <a:srgbClr val="F7B2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927550" y="3664450"/>
            <a:ext cx="4787400" cy="25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“De weetjes waar je iets moet zoeken zijn het leukste, daar staan de kinderen even stil.”</a:t>
            </a:r>
            <a:endParaRPr i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388700" y="435375"/>
            <a:ext cx="4752300" cy="79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EA661E"/>
                </a:solidFill>
                <a:latin typeface="Baloo"/>
                <a:ea typeface="Baloo"/>
                <a:cs typeface="Baloo"/>
                <a:sym typeface="Baloo"/>
              </a:rPr>
              <a:t>Field Trial resultaten</a:t>
            </a:r>
            <a:endParaRPr/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296700" y="1421250"/>
            <a:ext cx="2550600" cy="18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Wat ging goed?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+"/>
            </a:pPr>
            <a:r>
              <a:rPr lang="en-GB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Educatief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+"/>
            </a:pPr>
            <a:r>
              <a:rPr lang="en-GB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Actief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+"/>
            </a:pPr>
            <a:r>
              <a:rPr lang="en-GB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Leerzaam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+"/>
            </a:pPr>
            <a:r>
              <a:rPr lang="en-GB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Vormgeving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+"/>
            </a:pPr>
            <a:r>
              <a:rPr lang="en-GB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Rustgevend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5705525" y="2848875"/>
            <a:ext cx="2937600" cy="1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Wat kan beter?</a:t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Audio</a:t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Weetjes</a:t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Scanner</a:t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Vormgeving</a:t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Plaatsing</a:t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b="0" l="-24984" r="0" t="0"/>
          <a:stretch/>
        </p:blipFill>
        <p:spPr>
          <a:xfrm>
            <a:off x="-865950" y="0"/>
            <a:ext cx="425465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427" y="1552877"/>
            <a:ext cx="6765325" cy="3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64650" y="1538525"/>
            <a:ext cx="5239200" cy="14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rgbClr val="7E851B"/>
                </a:solidFill>
                <a:latin typeface="Baloo"/>
                <a:ea typeface="Baloo"/>
                <a:cs typeface="Baloo"/>
                <a:sym typeface="Baloo"/>
              </a:rPr>
              <a:t>Demo</a:t>
            </a:r>
            <a:endParaRPr sz="9600">
              <a:solidFill>
                <a:srgbClr val="7E851B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0"/>
            <a:ext cx="436902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3280500" y="2822850"/>
            <a:ext cx="2106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A5C800"/>
                </a:solidFill>
                <a:hlinkClick r:id="rId4"/>
              </a:rPr>
              <a:t>Admin App</a:t>
            </a:r>
            <a:r>
              <a:rPr lang="en-GB">
                <a:solidFill>
                  <a:srgbClr val="A5C800"/>
                </a:solidFill>
              </a:rPr>
              <a:t> </a:t>
            </a:r>
            <a:r>
              <a:rPr lang="en-GB" u="sng">
                <a:solidFill>
                  <a:srgbClr val="A5C800"/>
                </a:solidFill>
                <a:hlinkClick r:id="rId5"/>
              </a:rPr>
              <a:t>Ranger App</a:t>
            </a:r>
            <a:endParaRPr>
              <a:solidFill>
                <a:srgbClr val="A5C8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5C8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5C8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3700"/>
            <a:ext cx="4524851" cy="52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>
            <p:ph type="title"/>
          </p:nvPr>
        </p:nvSpPr>
        <p:spPr>
          <a:xfrm>
            <a:off x="2988975" y="1510900"/>
            <a:ext cx="541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rgbClr val="A5C800"/>
                </a:solidFill>
                <a:latin typeface="Baloo"/>
                <a:ea typeface="Baloo"/>
                <a:cs typeface="Baloo"/>
                <a:sym typeface="Baloo"/>
              </a:rPr>
              <a:t>Vragen?</a:t>
            </a:r>
            <a:endParaRPr sz="9600">
              <a:solidFill>
                <a:srgbClr val="A5C800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545175" y="250575"/>
            <a:ext cx="42267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EA661E"/>
                </a:solidFill>
                <a:latin typeface="Baloo"/>
                <a:ea typeface="Baloo"/>
                <a:cs typeface="Baloo"/>
                <a:sym typeface="Baloo"/>
              </a:rPr>
              <a:t>Inhoudsopgave</a:t>
            </a:r>
            <a:endParaRPr sz="3600">
              <a:solidFill>
                <a:srgbClr val="EA661E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248625" y="1150650"/>
            <a:ext cx="4819800" cy="3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Montserrat"/>
              <a:buChar char="-"/>
            </a:pPr>
            <a:r>
              <a:rPr lang="en-GB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Concept</a:t>
            </a:r>
            <a:endParaRPr sz="24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Montserrat"/>
              <a:buChar char="-"/>
            </a:pPr>
            <a:r>
              <a:rPr lang="en-GB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Hypothese</a:t>
            </a:r>
            <a:endParaRPr sz="24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Montserrat"/>
              <a:buChar char="-"/>
            </a:pPr>
            <a:r>
              <a:rPr lang="en-GB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Het prototype</a:t>
            </a:r>
            <a:endParaRPr sz="24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Montserrat"/>
              <a:buChar char="-"/>
            </a:pPr>
            <a:r>
              <a:rPr lang="en-GB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Samenwerking IoT &amp; Web</a:t>
            </a:r>
            <a:endParaRPr sz="24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Montserrat"/>
              <a:buChar char="-"/>
            </a:pPr>
            <a:r>
              <a:rPr lang="en-GB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Testopzet</a:t>
            </a:r>
            <a:endParaRPr sz="24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Montserrat"/>
              <a:buChar char="-"/>
            </a:pPr>
            <a:r>
              <a:rPr lang="en-GB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Front-end test</a:t>
            </a:r>
            <a:endParaRPr sz="24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Montserrat"/>
              <a:buChar char="-"/>
            </a:pPr>
            <a:r>
              <a:rPr lang="en-GB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Field Trial</a:t>
            </a:r>
            <a:endParaRPr sz="24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Montserrat"/>
              <a:buChar char="-"/>
            </a:pPr>
            <a:r>
              <a:rPr lang="en-GB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24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Montserrat"/>
              <a:buChar char="-"/>
            </a:pPr>
            <a:r>
              <a:rPr lang="en-GB" sz="24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Vragen</a:t>
            </a:r>
            <a:endParaRPr sz="24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 b="0" l="-24984" r="0" t="0"/>
          <a:stretch/>
        </p:blipFill>
        <p:spPr>
          <a:xfrm>
            <a:off x="-865950" y="0"/>
            <a:ext cx="42546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 rotWithShape="1">
          <a:blip r:embed="rId3">
            <a:alphaModFix/>
          </a:blip>
          <a:srcRect b="32463" l="0" r="67283" t="11419"/>
          <a:stretch/>
        </p:blipFill>
        <p:spPr>
          <a:xfrm>
            <a:off x="5992625" y="1321700"/>
            <a:ext cx="3151373" cy="382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37748" l="61704" r="7713" t="16295"/>
          <a:stretch/>
        </p:blipFill>
        <p:spPr>
          <a:xfrm>
            <a:off x="3574975" y="1013237"/>
            <a:ext cx="2933704" cy="3117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b="58522" l="35423" r="39444" t="11419"/>
          <a:stretch/>
        </p:blipFill>
        <p:spPr>
          <a:xfrm>
            <a:off x="5765200" y="0"/>
            <a:ext cx="2595171" cy="2194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138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type="title"/>
          </p:nvPr>
        </p:nvSpPr>
        <p:spPr>
          <a:xfrm>
            <a:off x="1725175" y="148050"/>
            <a:ext cx="19596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7B200"/>
                </a:solidFill>
                <a:latin typeface="Baloo"/>
                <a:ea typeface="Baloo"/>
                <a:cs typeface="Baloo"/>
                <a:sym typeface="Baloo"/>
              </a:rPr>
              <a:t>Concept</a:t>
            </a:r>
            <a:endParaRPr sz="3600">
              <a:solidFill>
                <a:srgbClr val="F7B200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 rotWithShape="1">
          <a:blip r:embed="rId3">
            <a:alphaModFix/>
          </a:blip>
          <a:srcRect b="0" l="17149" r="0" t="0"/>
          <a:stretch/>
        </p:blipFill>
        <p:spPr>
          <a:xfrm>
            <a:off x="2" y="0"/>
            <a:ext cx="36197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>
            <p:ph idx="1" type="body"/>
          </p:nvPr>
        </p:nvSpPr>
        <p:spPr>
          <a:xfrm>
            <a:off x="3543750" y="1152475"/>
            <a:ext cx="511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“</a:t>
            </a:r>
            <a:r>
              <a:rPr i="1" lang="en-GB"/>
              <a:t>Wij geloven dat een </a:t>
            </a:r>
            <a:r>
              <a:rPr b="1" i="1" lang="en-GB">
                <a:solidFill>
                  <a:srgbClr val="7E851B"/>
                </a:solidFill>
              </a:rPr>
              <a:t>mesh netwerk</a:t>
            </a:r>
            <a:r>
              <a:rPr i="1" lang="en-GB"/>
              <a:t> van zes poten in de Mangrove, gebruikmakend van </a:t>
            </a:r>
            <a:r>
              <a:rPr b="1" i="1" lang="en-GB">
                <a:solidFill>
                  <a:srgbClr val="7E851B"/>
                </a:solidFill>
              </a:rPr>
              <a:t>NRF-communicatie</a:t>
            </a:r>
            <a:r>
              <a:rPr b="1" i="1" lang="en-GB"/>
              <a:t> </a:t>
            </a:r>
            <a:r>
              <a:rPr i="1" lang="en-GB"/>
              <a:t>zal resulteren in een stabiel speurtocht Ranger systeem dat verbonden staat met de </a:t>
            </a:r>
            <a:r>
              <a:rPr b="1" i="1" lang="en-GB">
                <a:solidFill>
                  <a:srgbClr val="7E851B"/>
                </a:solidFill>
              </a:rPr>
              <a:t>cloud</a:t>
            </a:r>
            <a:r>
              <a:rPr i="1" lang="en-GB"/>
              <a:t>. </a:t>
            </a:r>
            <a:br>
              <a:rPr i="1" lang="en-GB"/>
            </a:br>
            <a:r>
              <a:rPr i="1" lang="en-GB"/>
              <a:t>We weten dat we succesvol zijn als de </a:t>
            </a:r>
            <a:r>
              <a:rPr b="1" i="1" lang="en-GB">
                <a:solidFill>
                  <a:srgbClr val="7E851B"/>
                </a:solidFill>
              </a:rPr>
              <a:t>educatoren</a:t>
            </a:r>
            <a:r>
              <a:rPr b="1" i="1" lang="en-GB"/>
              <a:t> </a:t>
            </a:r>
            <a:r>
              <a:rPr i="1" lang="en-GB"/>
              <a:t>van Burgers’ Zoo een speurtocht kunnen </a:t>
            </a:r>
            <a:r>
              <a:rPr b="1" i="1" lang="en-GB">
                <a:solidFill>
                  <a:srgbClr val="7E851B"/>
                </a:solidFill>
              </a:rPr>
              <a:t>configureren</a:t>
            </a:r>
            <a:r>
              <a:rPr i="1" lang="en-GB"/>
              <a:t>, en de resultaten van diezelfde speurtocht terug kunnen zien, in een </a:t>
            </a:r>
            <a:r>
              <a:rPr b="1" i="1" lang="en-GB">
                <a:solidFill>
                  <a:srgbClr val="7E851B"/>
                </a:solidFill>
              </a:rPr>
              <a:t>web applicatie</a:t>
            </a:r>
            <a:r>
              <a:rPr i="1" lang="en-GB"/>
              <a:t> die de data uit de verbonden cloud toont.”</a:t>
            </a:r>
            <a:endParaRPr i="1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3304150" y="363775"/>
            <a:ext cx="26286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600">
                <a:solidFill>
                  <a:srgbClr val="7E851B"/>
                </a:solidFill>
                <a:latin typeface="Baloo"/>
                <a:ea typeface="Baloo"/>
                <a:cs typeface="Baloo"/>
                <a:sym typeface="Baloo"/>
              </a:rPr>
              <a:t>Hypothese</a:t>
            </a:r>
            <a:endParaRPr sz="3600">
              <a:solidFill>
                <a:srgbClr val="7E851B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3800"/>
            <a:ext cx="4524851" cy="52245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title"/>
          </p:nvPr>
        </p:nvSpPr>
        <p:spPr>
          <a:xfrm>
            <a:off x="3846200" y="218100"/>
            <a:ext cx="541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A5C800"/>
                </a:solidFill>
                <a:latin typeface="Baloo"/>
                <a:ea typeface="Baloo"/>
                <a:cs typeface="Baloo"/>
                <a:sym typeface="Baloo"/>
              </a:rPr>
              <a:t>Het prototype </a:t>
            </a:r>
            <a:endParaRPr sz="3600">
              <a:solidFill>
                <a:srgbClr val="A5C8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0899" y="3457100"/>
            <a:ext cx="2083974" cy="1563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9175" y="3457090"/>
            <a:ext cx="2083974" cy="15634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" name="Shape 94"/>
          <p:cNvPicPr preferRelativeResize="0"/>
          <p:nvPr/>
        </p:nvPicPr>
        <p:blipFill rotWithShape="1">
          <a:blip r:embed="rId6">
            <a:alphaModFix/>
          </a:blip>
          <a:srcRect b="14434" l="3639" r="2304" t="18894"/>
          <a:stretch/>
        </p:blipFill>
        <p:spPr>
          <a:xfrm>
            <a:off x="4039175" y="1648111"/>
            <a:ext cx="4255698" cy="16970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0" l="0" r="0" t="1029"/>
          <a:stretch/>
        </p:blipFill>
        <p:spPr>
          <a:xfrm>
            <a:off x="-303750" y="0"/>
            <a:ext cx="4524851" cy="519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 b="0" l="4761" r="0" t="0"/>
          <a:stretch/>
        </p:blipFill>
        <p:spPr>
          <a:xfrm>
            <a:off x="2800125" y="1184663"/>
            <a:ext cx="6147000" cy="3026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Shape 101"/>
          <p:cNvCxnSpPr/>
          <p:nvPr/>
        </p:nvCxnSpPr>
        <p:spPr>
          <a:xfrm>
            <a:off x="6308425" y="1418075"/>
            <a:ext cx="0" cy="23898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02" name="Shape 102"/>
          <p:cNvSpPr txBox="1"/>
          <p:nvPr>
            <p:ph type="title"/>
          </p:nvPr>
        </p:nvSpPr>
        <p:spPr>
          <a:xfrm>
            <a:off x="3430125" y="267725"/>
            <a:ext cx="551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38761D"/>
                </a:solidFill>
                <a:latin typeface="Baloo"/>
                <a:ea typeface="Baloo"/>
                <a:cs typeface="Baloo"/>
                <a:sym typeface="Baloo"/>
              </a:rPr>
              <a:t>Samenwerking IoT &amp; Web</a:t>
            </a:r>
            <a:endParaRPr sz="3600">
              <a:solidFill>
                <a:srgbClr val="38761D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b="4004" l="2986" r="1892" t="10070"/>
          <a:stretch/>
        </p:blipFill>
        <p:spPr>
          <a:xfrm>
            <a:off x="91700" y="554850"/>
            <a:ext cx="8960601" cy="39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463622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652" y="1455250"/>
            <a:ext cx="4296650" cy="3612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type="title"/>
          </p:nvPr>
        </p:nvSpPr>
        <p:spPr>
          <a:xfrm>
            <a:off x="2733700" y="202025"/>
            <a:ext cx="469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99CC"/>
                </a:solidFill>
                <a:latin typeface="Baloo"/>
                <a:ea typeface="Baloo"/>
                <a:cs typeface="Baloo"/>
                <a:sym typeface="Baloo"/>
              </a:rPr>
              <a:t>Testopzet</a:t>
            </a:r>
            <a:endParaRPr sz="3600">
              <a:solidFill>
                <a:srgbClr val="0099CC"/>
              </a:solidFill>
              <a:latin typeface="Baloo"/>
              <a:ea typeface="Baloo"/>
              <a:cs typeface="Baloo"/>
              <a:sym typeface="Balo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463622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>
            <a:off x="2693250" y="995025"/>
            <a:ext cx="2024700" cy="7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500" y="0"/>
            <a:ext cx="500749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